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kesmas.unsoed.ac.i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12942"/>
            <a:ext cx="9929196" cy="3837894"/>
          </a:xfrm>
        </p:spPr>
        <p:txBody>
          <a:bodyPr/>
          <a:lstStyle/>
          <a:p>
            <a:pPr>
              <a:spcBef>
                <a:spcPts val="600"/>
              </a:spcBef>
            </a:pPr>
            <a:r>
              <a:rPr lang="id-ID" dirty="0">
                <a:solidFill>
                  <a:schemeClr val="tx1"/>
                </a:solidFill>
              </a:rPr>
              <a:t>Sistem Informasi Akademik </a:t>
            </a:r>
            <a:r>
              <a:rPr lang="id-ID" sz="4400" dirty="0">
                <a:solidFill>
                  <a:schemeClr val="tx1"/>
                </a:solidFill>
              </a:rPr>
              <a:t>(SIA) </a:t>
            </a:r>
            <a:r>
              <a:rPr lang="id-ID" dirty="0">
                <a:solidFill>
                  <a:schemeClr val="tx1"/>
                </a:solidFill>
              </a:rPr>
              <a:t>Universitas Jenderal Soedirman</a:t>
            </a:r>
            <a:br>
              <a:rPr lang="id-ID" dirty="0">
                <a:solidFill>
                  <a:schemeClr val="tx1"/>
                </a:solidFill>
              </a:rPr>
            </a:br>
            <a:r>
              <a:rPr lang="id-ID" dirty="0">
                <a:solidFill>
                  <a:schemeClr val="tx1"/>
                </a:solidFill>
              </a:rPr>
              <a:t>Group Mahasiswa</a:t>
            </a:r>
          </a:p>
        </p:txBody>
      </p:sp>
    </p:spTree>
    <p:extLst>
      <p:ext uri="{BB962C8B-B14F-4D97-AF65-F5344CB8AC3E}">
        <p14:creationId xmlns:p14="http://schemas.microsoft.com/office/powerpoint/2010/main" val="386851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32324"/>
            <a:ext cx="10810621" cy="5855595"/>
          </a:xfrm>
        </p:spPr>
        <p:txBody>
          <a:bodyPr>
            <a:normAutofit fontScale="90000"/>
          </a:bodyPr>
          <a:lstStyle/>
          <a:p>
            <a:r>
              <a:rPr lang="id-ID" sz="3200" dirty="0">
                <a:solidFill>
                  <a:schemeClr val="tx1"/>
                </a:solidFill>
              </a:rPr>
              <a:t>Nomor Induk Mahasiswa (NIM) </a:t>
            </a:r>
            <a:r>
              <a:rPr lang="id-ID" sz="3200" dirty="0" smtClean="0">
                <a:solidFill>
                  <a:schemeClr val="tx1"/>
                </a:solidFill>
              </a:rPr>
              <a:t/>
            </a:r>
            <a:br>
              <a:rPr lang="id-ID" sz="3200" dirty="0" smtClean="0">
                <a:solidFill>
                  <a:schemeClr val="tx1"/>
                </a:solidFill>
              </a:rPr>
            </a:br>
            <a:r>
              <a:rPr lang="id-ID" sz="3200" dirty="0" smtClean="0">
                <a:solidFill>
                  <a:schemeClr val="tx1"/>
                </a:solidFill>
              </a:rPr>
              <a:t>Bagaiman membaca dan menulis NIM mahasiswa?</a:t>
            </a:r>
            <a:br>
              <a:rPr lang="id-ID" sz="3200" dirty="0" smtClean="0">
                <a:solidFill>
                  <a:schemeClr val="tx1"/>
                </a:solidFill>
              </a:rPr>
            </a:br>
            <a:r>
              <a:rPr lang="id-ID" sz="3200" dirty="0">
                <a:solidFill>
                  <a:schemeClr val="tx1"/>
                </a:solidFill>
              </a:rPr>
              <a:t/>
            </a:r>
            <a:br>
              <a:rPr lang="id-ID" sz="3200" dirty="0">
                <a:solidFill>
                  <a:schemeClr val="tx1"/>
                </a:solidFill>
              </a:rPr>
            </a:br>
            <a:r>
              <a:rPr lang="id-ID" sz="3200" dirty="0">
                <a:solidFill>
                  <a:schemeClr val="tx1"/>
                </a:solidFill>
              </a:rPr>
              <a:t>NIM </a:t>
            </a:r>
            <a:r>
              <a:rPr lang="id-ID" sz="3200" dirty="0" smtClean="0">
                <a:solidFill>
                  <a:schemeClr val="tx1"/>
                </a:solidFill>
              </a:rPr>
              <a:t>S1 yang </a:t>
            </a:r>
            <a:r>
              <a:rPr lang="id-ID" sz="3200" dirty="0">
                <a:solidFill>
                  <a:schemeClr val="tx1"/>
                </a:solidFill>
              </a:rPr>
              <a:t>ada di Unsoed terdiri dari 9 karakter/digit</a:t>
            </a:r>
            <a:r>
              <a:rPr lang="id-ID" sz="3200" dirty="0" smtClean="0">
                <a:solidFill>
                  <a:schemeClr val="tx1"/>
                </a:solidFill>
              </a:rPr>
              <a:t>. </a:t>
            </a:r>
            <a:br>
              <a:rPr lang="id-ID" sz="3200" dirty="0" smtClean="0">
                <a:solidFill>
                  <a:schemeClr val="tx1"/>
                </a:solidFill>
              </a:rPr>
            </a:br>
            <a:r>
              <a:rPr lang="id-ID" sz="3200" dirty="0" smtClean="0">
                <a:solidFill>
                  <a:schemeClr val="tx1"/>
                </a:solidFill>
              </a:rPr>
              <a:t>1. </a:t>
            </a:r>
            <a:r>
              <a:rPr lang="id-ID" sz="3200" dirty="0" smtClean="0">
                <a:solidFill>
                  <a:schemeClr val="tx1"/>
                </a:solidFill>
              </a:rPr>
              <a:t>I</a:t>
            </a:r>
            <a:r>
              <a:rPr lang="id-ID" sz="3200" dirty="0" smtClean="0">
                <a:solidFill>
                  <a:schemeClr val="tx1"/>
                </a:solidFill>
              </a:rPr>
              <a:t>1A016001 </a:t>
            </a:r>
            <a:r>
              <a:rPr lang="id-ID" sz="3200" dirty="0" smtClean="0">
                <a:solidFill>
                  <a:schemeClr val="tx1"/>
                </a:solidFill>
              </a:rPr>
              <a:t>(Jurusan Kesmas)</a:t>
            </a:r>
            <a:br>
              <a:rPr lang="id-ID" sz="3200" dirty="0" smtClean="0">
                <a:solidFill>
                  <a:schemeClr val="tx1"/>
                </a:solidFill>
              </a:rPr>
            </a:br>
            <a:r>
              <a:rPr lang="id-ID" sz="3200" dirty="0" smtClean="0">
                <a:solidFill>
                  <a:schemeClr val="tx1"/>
                </a:solidFill>
              </a:rPr>
              <a:t>2. </a:t>
            </a:r>
            <a:r>
              <a:rPr lang="id-ID" sz="3200" dirty="0" smtClean="0">
                <a:solidFill>
                  <a:schemeClr val="tx1"/>
                </a:solidFill>
              </a:rPr>
              <a:t>I1B016001 </a:t>
            </a:r>
            <a:r>
              <a:rPr lang="id-ID" sz="3200" dirty="0" smtClean="0">
                <a:solidFill>
                  <a:schemeClr val="tx1"/>
                </a:solidFill>
              </a:rPr>
              <a:t>(</a:t>
            </a:r>
            <a:r>
              <a:rPr lang="id-ID" sz="3200" dirty="0">
                <a:solidFill>
                  <a:schemeClr val="tx1"/>
                </a:solidFill>
              </a:rPr>
              <a:t>Jurusan </a:t>
            </a:r>
            <a:r>
              <a:rPr lang="id-ID" sz="3200" dirty="0" smtClean="0">
                <a:solidFill>
                  <a:schemeClr val="tx1"/>
                </a:solidFill>
              </a:rPr>
              <a:t>Keperawatan</a:t>
            </a:r>
            <a:r>
              <a:rPr lang="id-ID" sz="3200" dirty="0" smtClean="0">
                <a:solidFill>
                  <a:schemeClr val="tx1"/>
                </a:solidFill>
              </a:rPr>
              <a:t>) </a:t>
            </a:r>
            <a:r>
              <a:rPr lang="id-ID" sz="3200" dirty="0" smtClean="0">
                <a:solidFill>
                  <a:schemeClr val="tx1"/>
                </a:solidFill>
              </a:rPr>
              <a:t/>
            </a:r>
            <a:br>
              <a:rPr lang="id-ID" sz="3200" dirty="0" smtClean="0">
                <a:solidFill>
                  <a:schemeClr val="tx1"/>
                </a:solidFill>
              </a:rPr>
            </a:br>
            <a:r>
              <a:rPr lang="id-ID" sz="3200" dirty="0" smtClean="0">
                <a:solidFill>
                  <a:schemeClr val="tx1"/>
                </a:solidFill>
              </a:rPr>
              <a:t>3. </a:t>
            </a:r>
            <a:r>
              <a:rPr lang="id-ID" sz="3200" dirty="0" smtClean="0">
                <a:solidFill>
                  <a:schemeClr val="tx1"/>
                </a:solidFill>
              </a:rPr>
              <a:t>I1C016001 </a:t>
            </a:r>
            <a:r>
              <a:rPr lang="id-ID" sz="3200" dirty="0" smtClean="0">
                <a:solidFill>
                  <a:schemeClr val="tx1"/>
                </a:solidFill>
              </a:rPr>
              <a:t>(</a:t>
            </a:r>
            <a:r>
              <a:rPr lang="id-ID" sz="3200" dirty="0">
                <a:solidFill>
                  <a:schemeClr val="tx1"/>
                </a:solidFill>
              </a:rPr>
              <a:t>Jurusan </a:t>
            </a:r>
            <a:r>
              <a:rPr lang="id-ID" sz="3200" dirty="0" smtClean="0">
                <a:solidFill>
                  <a:schemeClr val="tx1"/>
                </a:solidFill>
              </a:rPr>
              <a:t>Farmasi)</a:t>
            </a:r>
            <a:br>
              <a:rPr lang="id-ID" sz="3200" dirty="0" smtClean="0">
                <a:solidFill>
                  <a:schemeClr val="tx1"/>
                </a:solidFill>
              </a:rPr>
            </a:br>
            <a:r>
              <a:rPr lang="id-ID" sz="3200" dirty="0" smtClean="0">
                <a:solidFill>
                  <a:schemeClr val="tx1"/>
                </a:solidFill>
              </a:rPr>
              <a:t>4. </a:t>
            </a:r>
            <a:r>
              <a:rPr lang="id-ID" sz="3200" dirty="0" smtClean="0">
                <a:solidFill>
                  <a:schemeClr val="tx1"/>
                </a:solidFill>
              </a:rPr>
              <a:t>I1D016001 </a:t>
            </a:r>
            <a:r>
              <a:rPr lang="id-ID" sz="3200" dirty="0" smtClean="0">
                <a:solidFill>
                  <a:schemeClr val="tx1"/>
                </a:solidFill>
              </a:rPr>
              <a:t>(Prodi Gizi</a:t>
            </a:r>
            <a:r>
              <a:rPr lang="id-ID" sz="3200" dirty="0" smtClean="0">
                <a:solidFill>
                  <a:schemeClr val="tx1"/>
                </a:solidFill>
              </a:rPr>
              <a:t>)</a:t>
            </a:r>
            <a:br>
              <a:rPr lang="id-ID" sz="3200" dirty="0" smtClean="0">
                <a:solidFill>
                  <a:schemeClr val="tx1"/>
                </a:solidFill>
              </a:rPr>
            </a:br>
            <a:r>
              <a:rPr lang="id-ID" sz="3200" dirty="0" smtClean="0">
                <a:solidFill>
                  <a:schemeClr val="tx1"/>
                </a:solidFill>
              </a:rPr>
              <a:t>5. I1E016001 (Prodi PJKR)</a:t>
            </a:r>
            <a:r>
              <a:rPr lang="id-ID" sz="3200" dirty="0" smtClean="0">
                <a:solidFill>
                  <a:schemeClr val="tx1"/>
                </a:solidFill>
              </a:rPr>
              <a:t> </a:t>
            </a:r>
            <a:r>
              <a:rPr lang="id-ID" sz="3200" dirty="0">
                <a:solidFill>
                  <a:schemeClr val="tx1"/>
                </a:solidFill>
              </a:rPr>
              <a:t/>
            </a:r>
            <a:br>
              <a:rPr lang="id-ID" sz="3200" dirty="0">
                <a:solidFill>
                  <a:schemeClr val="tx1"/>
                </a:solidFill>
              </a:rPr>
            </a:br>
            <a:r>
              <a:rPr lang="id-ID" sz="3200" dirty="0" smtClean="0">
                <a:solidFill>
                  <a:schemeClr val="tx1"/>
                </a:solidFill>
              </a:rPr>
              <a:t>Penulisan </a:t>
            </a:r>
            <a:r>
              <a:rPr lang="id-ID" sz="3200" dirty="0">
                <a:solidFill>
                  <a:schemeClr val="tx1"/>
                </a:solidFill>
              </a:rPr>
              <a:t>NIM pada </a:t>
            </a:r>
            <a:r>
              <a:rPr lang="id-ID" sz="3200" dirty="0" smtClean="0">
                <a:solidFill>
                  <a:schemeClr val="tx1"/>
                </a:solidFill>
              </a:rPr>
              <a:t>SIA wajib </a:t>
            </a:r>
            <a:r>
              <a:rPr lang="id-ID" sz="3200" dirty="0">
                <a:solidFill>
                  <a:schemeClr val="tx1"/>
                </a:solidFill>
              </a:rPr>
              <a:t>sesuai dengan ketentuan tersebut, kalau tidak maka </a:t>
            </a:r>
            <a:r>
              <a:rPr lang="id-ID" sz="3200" dirty="0" smtClean="0">
                <a:solidFill>
                  <a:schemeClr val="tx1"/>
                </a:solidFill>
              </a:rPr>
              <a:t>sistem </a:t>
            </a:r>
            <a:r>
              <a:rPr lang="id-ID" sz="3200" dirty="0">
                <a:solidFill>
                  <a:schemeClr val="tx1"/>
                </a:solidFill>
              </a:rPr>
              <a:t>akan </a:t>
            </a:r>
            <a:r>
              <a:rPr lang="id-ID" sz="3200" dirty="0" smtClean="0">
                <a:solidFill>
                  <a:schemeClr val="tx1"/>
                </a:solidFill>
              </a:rPr>
              <a:t>menolaknya.</a:t>
            </a:r>
            <a:br>
              <a:rPr lang="id-ID" sz="3200" dirty="0" smtClean="0">
                <a:solidFill>
                  <a:schemeClr val="tx1"/>
                </a:solidFill>
              </a:rPr>
            </a:br>
            <a:r>
              <a:rPr lang="id-ID" sz="3200" dirty="0" smtClean="0">
                <a:solidFill>
                  <a:schemeClr val="tx1"/>
                </a:solidFill>
              </a:rPr>
              <a:t>Perhatian! : penulisan 1 (angka) bukan I (i/huruf)</a:t>
            </a:r>
            <a:br>
              <a:rPr lang="id-ID" sz="3200" dirty="0" smtClean="0">
                <a:solidFill>
                  <a:schemeClr val="tx1"/>
                </a:solidFill>
              </a:rPr>
            </a:br>
            <a:r>
              <a:rPr lang="id-ID" sz="3200" dirty="0" smtClean="0">
                <a:solidFill>
                  <a:schemeClr val="tx1"/>
                </a:solidFill>
              </a:rPr>
              <a:t>                   penulisan 0 (nol) bukan O (huruf)</a:t>
            </a:r>
            <a:r>
              <a:rPr lang="id-ID" sz="3200" dirty="0"/>
              <a:t/>
            </a:r>
            <a:br>
              <a:rPr lang="id-ID" sz="3200" dirty="0"/>
            </a:br>
            <a:endParaRPr lang="id-ID" sz="3200" dirty="0">
              <a:solidFill>
                <a:schemeClr val="tx1"/>
              </a:solidFill>
            </a:endParaRPr>
          </a:p>
        </p:txBody>
      </p:sp>
    </p:spTree>
    <p:extLst>
      <p:ext uri="{BB962C8B-B14F-4D97-AF65-F5344CB8AC3E}">
        <p14:creationId xmlns:p14="http://schemas.microsoft.com/office/powerpoint/2010/main" val="1582470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Step lebih jelas, langsung praktek pengisian KRS Online.... Berikut!!</a:t>
            </a:r>
            <a:endParaRPr lang="id-ID" dirty="0">
              <a:solidFill>
                <a:schemeClr val="tx1"/>
              </a:solidFill>
            </a:endParaRPr>
          </a:p>
        </p:txBody>
      </p:sp>
      <p:sp>
        <p:nvSpPr>
          <p:cNvPr id="3" name="Content Placeholder 2"/>
          <p:cNvSpPr>
            <a:spLocks noGrp="1"/>
          </p:cNvSpPr>
          <p:nvPr>
            <p:ph idx="1"/>
          </p:nvPr>
        </p:nvSpPr>
        <p:spPr>
          <a:xfrm>
            <a:off x="1887948" y="3049231"/>
            <a:ext cx="7977269" cy="1677315"/>
          </a:xfrm>
        </p:spPr>
        <p:txBody>
          <a:bodyPr>
            <a:noAutofit/>
          </a:bodyPr>
          <a:lstStyle/>
          <a:p>
            <a:pPr marL="0" indent="0">
              <a:buNone/>
            </a:pPr>
            <a:r>
              <a:rPr lang="id-ID" sz="9600" dirty="0" smtClean="0"/>
              <a:t>TERIMA KASIH</a:t>
            </a:r>
            <a:endParaRPr lang="id-ID" sz="9600" dirty="0"/>
          </a:p>
        </p:txBody>
      </p:sp>
    </p:spTree>
    <p:extLst>
      <p:ext uri="{BB962C8B-B14F-4D97-AF65-F5344CB8AC3E}">
        <p14:creationId xmlns:p14="http://schemas.microsoft.com/office/powerpoint/2010/main" val="4051611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261" y="1102290"/>
            <a:ext cx="11761940" cy="4326409"/>
          </a:xfrm>
        </p:spPr>
        <p:txBody>
          <a:bodyPr/>
          <a:lstStyle/>
          <a:p>
            <a:pPr algn="ctr"/>
            <a:r>
              <a:rPr lang="id-ID" sz="4000" b="1" dirty="0">
                <a:solidFill>
                  <a:schemeClr val="tx1"/>
                </a:solidFill>
              </a:rPr>
              <a:t>Proses Pengisian </a:t>
            </a:r>
            <a:r>
              <a:rPr lang="id-ID" sz="4000" b="1" dirty="0" smtClean="0">
                <a:solidFill>
                  <a:schemeClr val="tx1"/>
                </a:solidFill>
              </a:rPr>
              <a:t/>
            </a:r>
            <a:br>
              <a:rPr lang="id-ID" sz="4000" b="1" dirty="0" smtClean="0">
                <a:solidFill>
                  <a:schemeClr val="tx1"/>
                </a:solidFill>
              </a:rPr>
            </a:br>
            <a:r>
              <a:rPr lang="id-ID" sz="4000" b="1" dirty="0" smtClean="0">
                <a:solidFill>
                  <a:schemeClr val="tx1"/>
                </a:solidFill>
              </a:rPr>
              <a:t>Kartu </a:t>
            </a:r>
            <a:r>
              <a:rPr lang="id-ID" sz="4000" b="1" dirty="0">
                <a:solidFill>
                  <a:schemeClr val="tx1"/>
                </a:solidFill>
              </a:rPr>
              <a:t>Studi Mahasiswa (KRS) </a:t>
            </a:r>
            <a:r>
              <a:rPr lang="id-ID" sz="4000" b="1" dirty="0" smtClean="0">
                <a:solidFill>
                  <a:schemeClr val="tx1"/>
                </a:solidFill>
              </a:rPr>
              <a:t/>
            </a:r>
            <a:br>
              <a:rPr lang="id-ID" sz="4000" b="1" dirty="0" smtClean="0">
                <a:solidFill>
                  <a:schemeClr val="tx1"/>
                </a:solidFill>
              </a:rPr>
            </a:br>
            <a:r>
              <a:rPr lang="id-ID" sz="4000" b="1" dirty="0" smtClean="0">
                <a:solidFill>
                  <a:schemeClr val="tx1"/>
                </a:solidFill>
              </a:rPr>
              <a:t>di Sistem </a:t>
            </a:r>
            <a:r>
              <a:rPr lang="id-ID" sz="4000" b="1" dirty="0">
                <a:solidFill>
                  <a:schemeClr val="tx1"/>
                </a:solidFill>
              </a:rPr>
              <a:t>Informasi Akademik </a:t>
            </a:r>
            <a:r>
              <a:rPr lang="id-ID" sz="4000" b="1" dirty="0" smtClean="0">
                <a:solidFill>
                  <a:schemeClr val="tx1"/>
                </a:solidFill>
              </a:rPr>
              <a:t>(SIA</a:t>
            </a:r>
            <a:r>
              <a:rPr lang="id-ID" sz="4000" b="1" dirty="0">
                <a:solidFill>
                  <a:schemeClr val="tx1"/>
                </a:solidFill>
              </a:rPr>
              <a:t>) </a:t>
            </a:r>
            <a:r>
              <a:rPr lang="id-ID" sz="4000" b="1" dirty="0" smtClean="0">
                <a:solidFill>
                  <a:schemeClr val="tx1"/>
                </a:solidFill>
              </a:rPr>
              <a:t/>
            </a:r>
            <a:br>
              <a:rPr lang="id-ID" sz="4000" b="1" dirty="0" smtClean="0">
                <a:solidFill>
                  <a:schemeClr val="tx1"/>
                </a:solidFill>
              </a:rPr>
            </a:br>
            <a:r>
              <a:rPr lang="id-ID" sz="4000" b="1" dirty="0" smtClean="0">
                <a:solidFill>
                  <a:schemeClr val="tx1"/>
                </a:solidFill>
              </a:rPr>
              <a:t>Universitas </a:t>
            </a:r>
            <a:r>
              <a:rPr lang="id-ID" sz="4000" b="1" dirty="0">
                <a:solidFill>
                  <a:schemeClr val="tx1"/>
                </a:solidFill>
              </a:rPr>
              <a:t>Jenderal Soedirman</a:t>
            </a:r>
            <a:r>
              <a:rPr lang="id-ID" sz="4000" dirty="0">
                <a:solidFill>
                  <a:schemeClr val="tx1"/>
                </a:solidFill>
              </a:rPr>
              <a:t/>
            </a:r>
            <a:br>
              <a:rPr lang="id-ID" sz="4000" dirty="0">
                <a:solidFill>
                  <a:schemeClr val="tx1"/>
                </a:solidFill>
              </a:rPr>
            </a:br>
            <a:r>
              <a:rPr lang="id-ID" sz="4000" dirty="0" smtClean="0">
                <a:solidFill>
                  <a:schemeClr val="tx1"/>
                </a:solidFill>
              </a:rPr>
              <a:t/>
            </a:r>
            <a:br>
              <a:rPr lang="id-ID" sz="4000" dirty="0" smtClean="0">
                <a:solidFill>
                  <a:schemeClr val="tx1"/>
                </a:solidFill>
              </a:rPr>
            </a:br>
            <a:r>
              <a:rPr lang="id-ID" sz="4000" dirty="0" smtClean="0">
                <a:solidFill>
                  <a:schemeClr val="tx1"/>
                </a:solidFill>
              </a:rPr>
              <a:t>Group </a:t>
            </a:r>
            <a:r>
              <a:rPr lang="id-ID" sz="4000" dirty="0">
                <a:solidFill>
                  <a:schemeClr val="tx1"/>
                </a:solidFill>
              </a:rPr>
              <a:t>Mahasiswa</a:t>
            </a:r>
            <a:r>
              <a:rPr lang="id-ID" sz="4000" dirty="0"/>
              <a:t/>
            </a:r>
            <a:br>
              <a:rPr lang="id-ID" sz="4000" dirty="0"/>
            </a:br>
            <a:endParaRPr lang="id-ID" sz="4000" dirty="0"/>
          </a:p>
        </p:txBody>
      </p:sp>
    </p:spTree>
    <p:extLst>
      <p:ext uri="{BB962C8B-B14F-4D97-AF65-F5344CB8AC3E}">
        <p14:creationId xmlns:p14="http://schemas.microsoft.com/office/powerpoint/2010/main" val="4280954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11021976" cy="5803727"/>
          </a:xfrm>
        </p:spPr>
        <p:txBody>
          <a:bodyPr>
            <a:normAutofit/>
          </a:bodyPr>
          <a:lstStyle/>
          <a:p>
            <a:pPr algn="ctr"/>
            <a:r>
              <a:rPr lang="id-ID" dirty="0" smtClean="0">
                <a:solidFill>
                  <a:schemeClr val="tx1"/>
                </a:solidFill>
              </a:rPr>
              <a:t/>
            </a:r>
            <a:br>
              <a:rPr lang="id-ID" dirty="0" smtClean="0">
                <a:solidFill>
                  <a:schemeClr val="tx1"/>
                </a:solidFill>
              </a:rPr>
            </a:br>
            <a:r>
              <a:rPr lang="id-ID" dirty="0" smtClean="0">
                <a:solidFill>
                  <a:schemeClr val="tx1"/>
                </a:solidFill>
              </a:rPr>
              <a:t>Sistem </a:t>
            </a:r>
            <a:r>
              <a:rPr lang="id-ID" dirty="0">
                <a:solidFill>
                  <a:schemeClr val="tx1"/>
                </a:solidFill>
              </a:rPr>
              <a:t>Informasi </a:t>
            </a:r>
            <a:r>
              <a:rPr lang="id-ID" dirty="0" smtClean="0">
                <a:solidFill>
                  <a:schemeClr val="tx1"/>
                </a:solidFill>
              </a:rPr>
              <a:t>Akademik (SIA)</a:t>
            </a:r>
            <a:br>
              <a:rPr lang="id-ID" dirty="0" smtClean="0">
                <a:solidFill>
                  <a:schemeClr val="tx1"/>
                </a:solidFill>
              </a:rPr>
            </a:br>
            <a:r>
              <a:rPr lang="id-ID" dirty="0">
                <a:solidFill>
                  <a:schemeClr val="tx1"/>
                </a:solidFill>
              </a:rPr>
              <a:t/>
            </a:r>
            <a:br>
              <a:rPr lang="id-ID" dirty="0">
                <a:solidFill>
                  <a:schemeClr val="tx1"/>
                </a:solidFill>
              </a:rPr>
            </a:br>
            <a:r>
              <a:rPr lang="id-ID" dirty="0">
                <a:solidFill>
                  <a:schemeClr val="tx1"/>
                </a:solidFill>
              </a:rPr>
              <a:t>Tahun 2004 di Unsoed </a:t>
            </a:r>
            <a:r>
              <a:rPr lang="id-ID" dirty="0" smtClean="0">
                <a:solidFill>
                  <a:schemeClr val="tx1"/>
                </a:solidFill>
              </a:rPr>
              <a:t>meluncurkan sebuah </a:t>
            </a:r>
            <a:r>
              <a:rPr lang="id-ID" dirty="0">
                <a:solidFill>
                  <a:schemeClr val="tx1"/>
                </a:solidFill>
              </a:rPr>
              <a:t>Sistem Akademik dengan nama elektronik Sistem Informasi Akademik (e-SIA</a:t>
            </a:r>
            <a:r>
              <a:rPr lang="id-ID" dirty="0" smtClean="0">
                <a:solidFill>
                  <a:schemeClr val="tx1"/>
                </a:solidFill>
              </a:rPr>
              <a:t>). Program e-SIA </a:t>
            </a:r>
            <a:r>
              <a:rPr lang="id-ID" dirty="0">
                <a:solidFill>
                  <a:schemeClr val="tx1"/>
                </a:solidFill>
              </a:rPr>
              <a:t>ada beberapa group pengguna : Mahasiswa, Bapendik Fakultas, Dosen, PD1 Fakultas, dan Registrasi.</a:t>
            </a:r>
            <a:r>
              <a:rPr lang="id-ID" dirty="0"/>
              <a:t/>
            </a:r>
            <a:br>
              <a:rPr lang="id-ID" dirty="0"/>
            </a:br>
            <a:endParaRPr lang="id-ID" dirty="0"/>
          </a:p>
        </p:txBody>
      </p:sp>
    </p:spTree>
    <p:extLst>
      <p:ext uri="{BB962C8B-B14F-4D97-AF65-F5344CB8AC3E}">
        <p14:creationId xmlns:p14="http://schemas.microsoft.com/office/powerpoint/2010/main" val="3008529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959345" cy="1870553"/>
          </a:xfrm>
        </p:spPr>
        <p:txBody>
          <a:bodyPr>
            <a:normAutofit fontScale="90000"/>
          </a:bodyPr>
          <a:lstStyle/>
          <a:p>
            <a:r>
              <a:rPr lang="id-ID" dirty="0" smtClean="0">
                <a:solidFill>
                  <a:schemeClr val="tx1"/>
                </a:solidFill>
              </a:rPr>
              <a:t>Jurusan Kesmas Fakultas Ilmu-ilmu Kesehatan, Unsoed </a:t>
            </a:r>
            <a:r>
              <a:rPr lang="id-ID" dirty="0">
                <a:solidFill>
                  <a:schemeClr val="tx1"/>
                </a:solidFill>
              </a:rPr>
              <a:t>bergabung ke </a:t>
            </a:r>
            <a:r>
              <a:rPr lang="id-ID" dirty="0" smtClean="0">
                <a:solidFill>
                  <a:schemeClr val="tx1"/>
                </a:solidFill>
              </a:rPr>
              <a:t>SIA </a:t>
            </a:r>
            <a:r>
              <a:rPr lang="id-ID" dirty="0">
                <a:solidFill>
                  <a:schemeClr val="tx1"/>
                </a:solidFill>
              </a:rPr>
              <a:t>mulai tahun </a:t>
            </a:r>
            <a:r>
              <a:rPr lang="id-ID" dirty="0" smtClean="0">
                <a:solidFill>
                  <a:schemeClr val="tx1"/>
                </a:solidFill>
              </a:rPr>
              <a:t>2007.</a:t>
            </a:r>
            <a:br>
              <a:rPr lang="id-ID" dirty="0" smtClean="0">
                <a:solidFill>
                  <a:schemeClr val="tx1"/>
                </a:solidFill>
              </a:rPr>
            </a:br>
            <a:r>
              <a:rPr lang="id-ID" dirty="0" smtClean="0">
                <a:solidFill>
                  <a:schemeClr val="tx1"/>
                </a:solidFill>
              </a:rPr>
              <a:t>Pengertian SIA :</a:t>
            </a:r>
            <a:br>
              <a:rPr lang="id-ID" dirty="0" smtClean="0">
                <a:solidFill>
                  <a:schemeClr val="tx1"/>
                </a:solidFill>
              </a:rPr>
            </a:br>
            <a:r>
              <a:rPr lang="id-ID" dirty="0">
                <a:solidFill>
                  <a:schemeClr val="tx1"/>
                </a:solidFill>
              </a:rPr>
              <a:t/>
            </a:r>
            <a:br>
              <a:rPr lang="id-ID" dirty="0">
                <a:solidFill>
                  <a:schemeClr val="tx1"/>
                </a:solidFill>
              </a:rPr>
            </a:br>
            <a:endParaRPr lang="id-ID" dirty="0">
              <a:solidFill>
                <a:schemeClr val="tx1"/>
              </a:solidFill>
            </a:endParaRPr>
          </a:p>
        </p:txBody>
      </p:sp>
      <p:sp>
        <p:nvSpPr>
          <p:cNvPr id="4" name="TextBox 3"/>
          <p:cNvSpPr txBox="1"/>
          <p:nvPr/>
        </p:nvSpPr>
        <p:spPr>
          <a:xfrm>
            <a:off x="663879" y="2730674"/>
            <a:ext cx="10997853" cy="3816429"/>
          </a:xfrm>
          <a:prstGeom prst="rect">
            <a:avLst/>
          </a:prstGeom>
          <a:noFill/>
        </p:spPr>
        <p:txBody>
          <a:bodyPr wrap="square" rtlCol="0">
            <a:spAutoFit/>
          </a:bodyPr>
          <a:lstStyle/>
          <a:p>
            <a:pPr marL="360363" indent="-360363">
              <a:buFont typeface="Wingdings" panose="05000000000000000000" pitchFamily="2" charset="2"/>
              <a:buChar char="v"/>
            </a:pPr>
            <a:r>
              <a:rPr lang="id-ID" sz="3200" dirty="0"/>
              <a:t>merupakan aplikasi pengolahan data akademik yang terdiri mulai dari pelaksanaan registrasi mahasiswa sampai dengan wisuda/ lulus</a:t>
            </a:r>
            <a:r>
              <a:rPr lang="id-ID" sz="3200" dirty="0" smtClean="0"/>
              <a:t>.</a:t>
            </a:r>
          </a:p>
          <a:p>
            <a:endParaRPr lang="id-ID" sz="3200" dirty="0" smtClean="0"/>
          </a:p>
          <a:p>
            <a:pPr marL="360363" indent="-360363">
              <a:buFont typeface="Wingdings" panose="05000000000000000000" pitchFamily="2" charset="2"/>
              <a:buChar char="v"/>
            </a:pPr>
            <a:r>
              <a:rPr lang="id-ID" sz="3200" dirty="0" smtClean="0"/>
              <a:t>program </a:t>
            </a:r>
            <a:r>
              <a:rPr lang="id-ID" sz="3200" dirty="0"/>
              <a:t>berbasis WEB sehingga dibutuhkan jaringan LAN atau internet untuk mengaksesnya.</a:t>
            </a:r>
            <a:br>
              <a:rPr lang="id-ID" sz="3200" dirty="0"/>
            </a:br>
            <a:r>
              <a:rPr lang="id-ID" sz="3200" dirty="0"/>
              <a:t>alamatnya : http://akademik.unsoed.ac.id</a:t>
            </a:r>
            <a:r>
              <a:rPr lang="id-ID" dirty="0"/>
              <a:t/>
            </a:r>
            <a:br>
              <a:rPr lang="id-ID" dirty="0"/>
            </a:br>
            <a:endParaRPr lang="id-ID" dirty="0"/>
          </a:p>
        </p:txBody>
      </p:sp>
    </p:spTree>
    <p:extLst>
      <p:ext uri="{BB962C8B-B14F-4D97-AF65-F5344CB8AC3E}">
        <p14:creationId xmlns:p14="http://schemas.microsoft.com/office/powerpoint/2010/main" val="619249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14907"/>
            <a:ext cx="9535612" cy="871470"/>
          </a:xfrm>
        </p:spPr>
        <p:txBody>
          <a:bodyPr>
            <a:normAutofit fontScale="90000"/>
          </a:bodyPr>
          <a:lstStyle/>
          <a:p>
            <a:pPr algn="ctr"/>
            <a:r>
              <a:rPr lang="id-ID" dirty="0">
                <a:solidFill>
                  <a:schemeClr val="tx1"/>
                </a:solidFill>
              </a:rPr>
              <a:t>Penggunaan </a:t>
            </a:r>
            <a:r>
              <a:rPr lang="id-ID" dirty="0" smtClean="0">
                <a:solidFill>
                  <a:schemeClr val="tx1"/>
                </a:solidFill>
              </a:rPr>
              <a:t>SIA </a:t>
            </a:r>
            <a:r>
              <a:rPr lang="id-ID" dirty="0">
                <a:solidFill>
                  <a:schemeClr val="tx1"/>
                </a:solidFill>
              </a:rPr>
              <a:t>User group mahasiswa </a:t>
            </a:r>
            <a:r>
              <a:rPr lang="id-ID" dirty="0" smtClean="0">
                <a:solidFill>
                  <a:schemeClr val="tx1"/>
                </a:solidFill>
              </a:rPr>
              <a:t>adalah :</a:t>
            </a:r>
            <a:r>
              <a:rPr lang="id-ID" dirty="0">
                <a:solidFill>
                  <a:schemeClr val="tx1"/>
                </a:solidFill>
              </a:rPr>
              <a:t/>
            </a:r>
            <a:br>
              <a:rPr lang="id-ID" dirty="0">
                <a:solidFill>
                  <a:schemeClr val="tx1"/>
                </a:solidFill>
              </a:rPr>
            </a:br>
            <a:endParaRPr lang="id-ID" dirty="0">
              <a:solidFill>
                <a:schemeClr val="tx1"/>
              </a:solidFill>
            </a:endParaRPr>
          </a:p>
        </p:txBody>
      </p:sp>
      <p:sp>
        <p:nvSpPr>
          <p:cNvPr id="3" name="Content Placeholder 2"/>
          <p:cNvSpPr>
            <a:spLocks noGrp="1"/>
          </p:cNvSpPr>
          <p:nvPr>
            <p:ph idx="1"/>
          </p:nvPr>
        </p:nvSpPr>
        <p:spPr>
          <a:xfrm>
            <a:off x="677334" y="2611350"/>
            <a:ext cx="10192435" cy="3325811"/>
          </a:xfrm>
        </p:spPr>
        <p:txBody>
          <a:bodyPr>
            <a:normAutofit/>
          </a:bodyPr>
          <a:lstStyle/>
          <a:p>
            <a:pPr lvl="0">
              <a:buClrTx/>
              <a:buFont typeface="+mj-lt"/>
              <a:buAutoNum type="arabicPeriod"/>
            </a:pPr>
            <a:r>
              <a:rPr lang="id-ID" sz="3200" dirty="0">
                <a:solidFill>
                  <a:schemeClr val="tx1"/>
                </a:solidFill>
              </a:rPr>
              <a:t>Pengisian </a:t>
            </a:r>
            <a:r>
              <a:rPr lang="id-ID" sz="3200" dirty="0" smtClean="0">
                <a:solidFill>
                  <a:schemeClr val="tx1"/>
                </a:solidFill>
              </a:rPr>
              <a:t>KRS dan KHS </a:t>
            </a:r>
            <a:r>
              <a:rPr lang="id-ID" sz="3200" dirty="0">
                <a:solidFill>
                  <a:schemeClr val="tx1"/>
                </a:solidFill>
              </a:rPr>
              <a:t>online.</a:t>
            </a:r>
          </a:p>
          <a:p>
            <a:pPr lvl="0">
              <a:buClrTx/>
              <a:buFont typeface="+mj-lt"/>
              <a:buAutoNum type="arabicPeriod"/>
            </a:pPr>
            <a:r>
              <a:rPr lang="id-ID" sz="3200" dirty="0">
                <a:solidFill>
                  <a:schemeClr val="tx1"/>
                </a:solidFill>
              </a:rPr>
              <a:t>Pengisian kuisioner IKAD (Penilaian Dosen dalam Pelaksanaan Kuliah)</a:t>
            </a:r>
          </a:p>
          <a:p>
            <a:pPr lvl="0">
              <a:buClrTx/>
              <a:buFont typeface="+mj-lt"/>
              <a:buAutoNum type="arabicPeriod"/>
            </a:pPr>
            <a:r>
              <a:rPr lang="id-ID" sz="3200" dirty="0">
                <a:solidFill>
                  <a:schemeClr val="tx1"/>
                </a:solidFill>
              </a:rPr>
              <a:t>Proses Tugas Ahir (pengajuan judul)</a:t>
            </a:r>
          </a:p>
          <a:p>
            <a:pPr lvl="0">
              <a:buClrTx/>
              <a:buFont typeface="+mj-lt"/>
              <a:buAutoNum type="arabicPeriod"/>
            </a:pPr>
            <a:r>
              <a:rPr lang="id-ID" sz="3200" dirty="0" smtClean="0">
                <a:solidFill>
                  <a:schemeClr val="tx1"/>
                </a:solidFill>
              </a:rPr>
              <a:t>Pendaftaran </a:t>
            </a:r>
            <a:r>
              <a:rPr lang="id-ID" sz="3200" dirty="0">
                <a:solidFill>
                  <a:schemeClr val="tx1"/>
                </a:solidFill>
              </a:rPr>
              <a:t>Wisuda</a:t>
            </a:r>
          </a:p>
          <a:p>
            <a:endParaRPr lang="id-ID" dirty="0"/>
          </a:p>
        </p:txBody>
      </p:sp>
    </p:spTree>
    <p:extLst>
      <p:ext uri="{BB962C8B-B14F-4D97-AF65-F5344CB8AC3E}">
        <p14:creationId xmlns:p14="http://schemas.microsoft.com/office/powerpoint/2010/main" val="66138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1003804" cy="2738908"/>
          </a:xfrm>
        </p:spPr>
        <p:txBody>
          <a:bodyPr>
            <a:normAutofit fontScale="90000"/>
          </a:bodyPr>
          <a:lstStyle/>
          <a:p>
            <a:r>
              <a:rPr lang="id-ID" dirty="0">
                <a:solidFill>
                  <a:schemeClr val="tx1"/>
                </a:solidFill>
              </a:rPr>
              <a:t>Sebelum mahasiswa melakukan proses pembelajaran, mahasiswa diwajibkan merencanakan </a:t>
            </a:r>
            <a:r>
              <a:rPr lang="id-ID" dirty="0" smtClean="0">
                <a:solidFill>
                  <a:schemeClr val="tx1"/>
                </a:solidFill>
              </a:rPr>
              <a:t>studi, </a:t>
            </a:r>
            <a:r>
              <a:rPr lang="id-ID" dirty="0">
                <a:solidFill>
                  <a:schemeClr val="tx1"/>
                </a:solidFill>
              </a:rPr>
              <a:t>salah satunya dengan cara melakukan pengisian KRS Online diprogram </a:t>
            </a:r>
            <a:r>
              <a:rPr lang="id-ID" dirty="0" smtClean="0">
                <a:solidFill>
                  <a:schemeClr val="tx1"/>
                </a:solidFill>
              </a:rPr>
              <a:t>SIA</a:t>
            </a:r>
            <a:r>
              <a:rPr lang="id-ID" dirty="0">
                <a:solidFill>
                  <a:schemeClr val="tx1"/>
                </a:solidFill>
              </a:rPr>
              <a:t>. Syarat seorang mahasiswa melakukan KRS Online di </a:t>
            </a:r>
            <a:r>
              <a:rPr lang="id-ID" dirty="0" smtClean="0">
                <a:solidFill>
                  <a:schemeClr val="tx1"/>
                </a:solidFill>
              </a:rPr>
              <a:t>SIA </a:t>
            </a:r>
            <a:r>
              <a:rPr lang="id-ID" dirty="0">
                <a:solidFill>
                  <a:schemeClr val="tx1"/>
                </a:solidFill>
              </a:rPr>
              <a:t>adalah:</a:t>
            </a:r>
            <a:br>
              <a:rPr lang="id-ID" dirty="0">
                <a:solidFill>
                  <a:schemeClr val="tx1"/>
                </a:solidFill>
              </a:rPr>
            </a:br>
            <a:endParaRPr lang="id-ID" dirty="0">
              <a:solidFill>
                <a:schemeClr val="tx1"/>
              </a:solidFill>
            </a:endParaRPr>
          </a:p>
        </p:txBody>
      </p:sp>
      <p:sp>
        <p:nvSpPr>
          <p:cNvPr id="4" name="TextBox 3"/>
          <p:cNvSpPr txBox="1"/>
          <p:nvPr/>
        </p:nvSpPr>
        <p:spPr>
          <a:xfrm>
            <a:off x="677334" y="3348508"/>
            <a:ext cx="10656074" cy="2062103"/>
          </a:xfrm>
          <a:prstGeom prst="rect">
            <a:avLst/>
          </a:prstGeom>
          <a:noFill/>
        </p:spPr>
        <p:txBody>
          <a:bodyPr wrap="square" rtlCol="0">
            <a:spAutoFit/>
          </a:bodyPr>
          <a:lstStyle/>
          <a:p>
            <a:pPr marL="514350" indent="-514350">
              <a:buFont typeface="+mj-lt"/>
              <a:buAutoNum type="arabicPeriod"/>
            </a:pPr>
            <a:r>
              <a:rPr lang="id-ID" sz="3200" dirty="0"/>
              <a:t>Terdaftar : tercatat menjadi Mahasiswa UNSOED</a:t>
            </a:r>
            <a:r>
              <a:rPr lang="id-ID" sz="3200" dirty="0" smtClean="0"/>
              <a:t>.</a:t>
            </a:r>
          </a:p>
          <a:p>
            <a:pPr marL="514350" indent="-514350">
              <a:buFont typeface="+mj-lt"/>
              <a:buAutoNum type="arabicPeriod"/>
            </a:pPr>
            <a:r>
              <a:rPr lang="id-ID" sz="3200" dirty="0" smtClean="0"/>
              <a:t>Aktif </a:t>
            </a:r>
            <a:r>
              <a:rPr lang="id-ID" sz="3200" dirty="0"/>
              <a:t>: telah melakukan registrasi, terutama telah membayar UKT pada setiap semester.</a:t>
            </a:r>
            <a:br>
              <a:rPr lang="id-ID" sz="3200" dirty="0"/>
            </a:br>
            <a:endParaRPr lang="id-ID" sz="3200" dirty="0"/>
          </a:p>
        </p:txBody>
      </p:sp>
    </p:spTree>
    <p:extLst>
      <p:ext uri="{BB962C8B-B14F-4D97-AF65-F5344CB8AC3E}">
        <p14:creationId xmlns:p14="http://schemas.microsoft.com/office/powerpoint/2010/main" val="1087633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0952289" cy="2957849"/>
          </a:xfrm>
        </p:spPr>
        <p:txBody>
          <a:bodyPr>
            <a:normAutofit/>
          </a:bodyPr>
          <a:lstStyle/>
          <a:p>
            <a:r>
              <a:rPr lang="id-ID" dirty="0">
                <a:solidFill>
                  <a:schemeClr val="tx1"/>
                </a:solidFill>
              </a:rPr>
              <a:t>Langkah yang harus dilakukan dalam menggunakan </a:t>
            </a:r>
            <a:r>
              <a:rPr lang="id-ID" dirty="0" smtClean="0">
                <a:solidFill>
                  <a:schemeClr val="tx1"/>
                </a:solidFill>
              </a:rPr>
              <a:t>SIA </a:t>
            </a:r>
            <a:r>
              <a:rPr lang="id-ID" dirty="0">
                <a:solidFill>
                  <a:schemeClr val="tx1"/>
                </a:solidFill>
              </a:rPr>
              <a:t>untuk pengisian KRS adalah dengan cara mengunduh dan mempelajari 3 hal yang ada di website: </a:t>
            </a:r>
            <a:r>
              <a:rPr lang="id-ID" u="sng" dirty="0" smtClean="0">
                <a:solidFill>
                  <a:schemeClr val="tx1"/>
                </a:solidFill>
                <a:hlinkClick r:id="rId2"/>
              </a:rPr>
              <a:t>www.kesmas.unsoed.ac.id</a:t>
            </a:r>
            <a:r>
              <a:rPr lang="id-ID" dirty="0" smtClean="0">
                <a:solidFill>
                  <a:schemeClr val="tx1"/>
                </a:solidFill>
              </a:rPr>
              <a:t> </a:t>
            </a:r>
            <a:r>
              <a:rPr lang="id-ID" dirty="0">
                <a:solidFill>
                  <a:schemeClr val="tx1"/>
                </a:solidFill>
              </a:rPr>
              <a:t>tentang :</a:t>
            </a:r>
            <a:br>
              <a:rPr lang="id-ID" dirty="0">
                <a:solidFill>
                  <a:schemeClr val="tx1"/>
                </a:solidFill>
              </a:rPr>
            </a:br>
            <a:endParaRPr lang="id-ID" dirty="0">
              <a:solidFill>
                <a:schemeClr val="tx1"/>
              </a:solidFill>
            </a:endParaRPr>
          </a:p>
        </p:txBody>
      </p:sp>
      <p:sp>
        <p:nvSpPr>
          <p:cNvPr id="4" name="TextBox 3"/>
          <p:cNvSpPr txBox="1"/>
          <p:nvPr/>
        </p:nvSpPr>
        <p:spPr>
          <a:xfrm>
            <a:off x="708338" y="3696237"/>
            <a:ext cx="10856890" cy="2554545"/>
          </a:xfrm>
          <a:prstGeom prst="rect">
            <a:avLst/>
          </a:prstGeom>
          <a:noFill/>
        </p:spPr>
        <p:txBody>
          <a:bodyPr wrap="square" rtlCol="0">
            <a:spAutoFit/>
          </a:bodyPr>
          <a:lstStyle/>
          <a:p>
            <a:pPr marL="342900" indent="-342900">
              <a:buFont typeface="+mj-lt"/>
              <a:buAutoNum type="arabicPeriod"/>
            </a:pPr>
            <a:r>
              <a:rPr lang="id-ID" sz="3200" dirty="0" smtClean="0">
                <a:solidFill>
                  <a:schemeClr val="accent4">
                    <a:lumMod val="75000"/>
                  </a:schemeClr>
                </a:solidFill>
              </a:rPr>
              <a:t>Jadwal </a:t>
            </a:r>
            <a:r>
              <a:rPr lang="id-ID" sz="3200" dirty="0">
                <a:solidFill>
                  <a:schemeClr val="accent4">
                    <a:lumMod val="75000"/>
                  </a:schemeClr>
                </a:solidFill>
              </a:rPr>
              <a:t>Kuliah.</a:t>
            </a:r>
            <a:br>
              <a:rPr lang="id-ID" sz="3200" dirty="0">
                <a:solidFill>
                  <a:schemeClr val="accent4">
                    <a:lumMod val="75000"/>
                  </a:schemeClr>
                </a:solidFill>
              </a:rPr>
            </a:br>
            <a:r>
              <a:rPr lang="id-ID" sz="3200" dirty="0"/>
              <a:t>Jadwal Kuliah, merupakan sesuatu hal yang wajib dimiliki oleh mahasiswa pada setiap awal semester karena sebagai pedoman dalam pengisian KRS dan pelaksanaan kuliah</a:t>
            </a:r>
          </a:p>
        </p:txBody>
      </p:sp>
    </p:spTree>
    <p:extLst>
      <p:ext uri="{BB962C8B-B14F-4D97-AF65-F5344CB8AC3E}">
        <p14:creationId xmlns:p14="http://schemas.microsoft.com/office/powerpoint/2010/main" val="3855349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4454"/>
            <a:ext cx="11106835" cy="2159358"/>
          </a:xfrm>
        </p:spPr>
        <p:txBody>
          <a:bodyPr>
            <a:normAutofit fontScale="90000"/>
          </a:bodyPr>
          <a:lstStyle/>
          <a:p>
            <a:pPr marL="514350" lvl="0" indent="-514350">
              <a:buFont typeface="+mj-lt"/>
              <a:buAutoNum type="arabicPeriod" startAt="2"/>
            </a:pPr>
            <a:r>
              <a:rPr lang="id-ID" sz="2700" dirty="0">
                <a:solidFill>
                  <a:schemeClr val="accent4">
                    <a:lumMod val="75000"/>
                  </a:schemeClr>
                </a:solidFill>
              </a:rPr>
              <a:t>Petunjuk Penggunaan e-SIA untuk Pengisian KRS Group Mahasiswa</a:t>
            </a:r>
            <a:r>
              <a:rPr lang="id-ID" sz="2700" dirty="0" smtClean="0">
                <a:solidFill>
                  <a:schemeClr val="accent4">
                    <a:lumMod val="75000"/>
                  </a:schemeClr>
                </a:solidFill>
              </a:rPr>
              <a:t>.</a:t>
            </a:r>
            <a:r>
              <a:rPr lang="id-ID" sz="2700" dirty="0">
                <a:solidFill>
                  <a:schemeClr val="accent4">
                    <a:lumMod val="75000"/>
                  </a:schemeClr>
                </a:solidFill>
              </a:rPr>
              <a:t/>
            </a:r>
            <a:br>
              <a:rPr lang="id-ID" sz="2700" dirty="0">
                <a:solidFill>
                  <a:schemeClr val="accent4">
                    <a:lumMod val="75000"/>
                  </a:schemeClr>
                </a:solidFill>
              </a:rPr>
            </a:br>
            <a:r>
              <a:rPr lang="id-ID" sz="2700" dirty="0">
                <a:solidFill>
                  <a:schemeClr val="tx1"/>
                </a:solidFill>
              </a:rPr>
              <a:t>Petunjuk Pedoman Penggunaan e-SIA untuk Pengisian KRS Group Mahasiswa, merupakan </a:t>
            </a:r>
            <a:r>
              <a:rPr lang="id-ID" sz="2700" dirty="0" smtClean="0">
                <a:solidFill>
                  <a:schemeClr val="tx1"/>
                </a:solidFill>
              </a:rPr>
              <a:t>hal </a:t>
            </a:r>
            <a:r>
              <a:rPr lang="id-ID" sz="2700" dirty="0">
                <a:solidFill>
                  <a:schemeClr val="tx1"/>
                </a:solidFill>
              </a:rPr>
              <a:t>yang wajib dimengerti dan dipahami oleh setiap mahasiswa sebagai pedoman dalam pengisian KRS pada setiap awal semester (yaitu Februari dan Agustus).</a:t>
            </a:r>
            <a:br>
              <a:rPr lang="id-ID" sz="2700" dirty="0">
                <a:solidFill>
                  <a:schemeClr val="tx1"/>
                </a:solidFill>
              </a:rPr>
            </a:br>
            <a:r>
              <a:rPr lang="id-ID" sz="2700" dirty="0"/>
              <a:t> </a:t>
            </a:r>
            <a:br>
              <a:rPr lang="id-ID" sz="2700" dirty="0"/>
            </a:br>
            <a:endParaRPr lang="id-ID" dirty="0"/>
          </a:p>
        </p:txBody>
      </p:sp>
      <p:sp>
        <p:nvSpPr>
          <p:cNvPr id="4" name="TextBox 3"/>
          <p:cNvSpPr txBox="1"/>
          <p:nvPr/>
        </p:nvSpPr>
        <p:spPr>
          <a:xfrm>
            <a:off x="682580" y="3258354"/>
            <a:ext cx="10934162" cy="2308324"/>
          </a:xfrm>
          <a:prstGeom prst="rect">
            <a:avLst/>
          </a:prstGeom>
          <a:noFill/>
        </p:spPr>
        <p:txBody>
          <a:bodyPr wrap="square" rtlCol="0">
            <a:spAutoFit/>
          </a:bodyPr>
          <a:lstStyle/>
          <a:p>
            <a:pPr marL="457200" indent="-457200">
              <a:buFont typeface="+mj-lt"/>
              <a:buAutoNum type="arabicPeriod" startAt="3"/>
            </a:pPr>
            <a:r>
              <a:rPr lang="id-ID" sz="2400" dirty="0">
                <a:solidFill>
                  <a:schemeClr val="accent4">
                    <a:lumMod val="75000"/>
                  </a:schemeClr>
                </a:solidFill>
              </a:rPr>
              <a:t>Alur Pengisian KRS Online Mahasiswa yang disertai dengan Pembimbingan Dosen Pembimbing Akademik secara Online.</a:t>
            </a:r>
            <a:br>
              <a:rPr lang="id-ID" sz="2400" dirty="0">
                <a:solidFill>
                  <a:schemeClr val="accent4">
                    <a:lumMod val="75000"/>
                  </a:schemeClr>
                </a:solidFill>
              </a:rPr>
            </a:br>
            <a:r>
              <a:rPr lang="id-ID" sz="2400" dirty="0"/>
              <a:t>Alur </a:t>
            </a:r>
            <a:r>
              <a:rPr lang="id-ID" sz="2400" dirty="0" smtClean="0"/>
              <a:t>ini </a:t>
            </a:r>
            <a:r>
              <a:rPr lang="id-ID" sz="2400" dirty="0"/>
              <a:t>merupakan suatu pedoman bagi mahasiswa dalam melakukan kegiatan mulai dari Pengisian/Perubahan/Pemba-talan KRS sampai dengan pengumpulan KSM.</a:t>
            </a:r>
            <a:br>
              <a:rPr lang="id-ID" sz="2400" dirty="0"/>
            </a:br>
            <a:endParaRPr lang="id-ID" sz="2400" dirty="0"/>
          </a:p>
        </p:txBody>
      </p:sp>
    </p:spTree>
    <p:extLst>
      <p:ext uri="{BB962C8B-B14F-4D97-AF65-F5344CB8AC3E}">
        <p14:creationId xmlns:p14="http://schemas.microsoft.com/office/powerpoint/2010/main" val="2100645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extLst>
              <a:ext uri="{28A0092B-C50C-407E-A947-70E740481C1C}">
                <a14:useLocalDpi xmlns:a14="http://schemas.microsoft.com/office/drawing/2010/main" val="0"/>
              </a:ext>
            </a:extLst>
          </a:blip>
          <a:srcRect b="4518"/>
          <a:stretch/>
        </p:blipFill>
        <p:spPr bwMode="auto">
          <a:xfrm>
            <a:off x="1030308" y="502276"/>
            <a:ext cx="8757634" cy="601443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384119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455</TotalTime>
  <Words>213</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Sistem Informasi Akademik (SIA) Universitas Jenderal Soedirman Group Mahasiswa</vt:lpstr>
      <vt:lpstr>Proses Pengisian  Kartu Studi Mahasiswa (KRS)  di Sistem Informasi Akademik (SIA)  Universitas Jenderal Soedirman  Group Mahasiswa </vt:lpstr>
      <vt:lpstr> Sistem Informasi Akademik (SIA)  Tahun 2004 di Unsoed meluncurkan sebuah Sistem Akademik dengan nama elektronik Sistem Informasi Akademik (e-SIA). Program e-SIA ada beberapa group pengguna : Mahasiswa, Bapendik Fakultas, Dosen, PD1 Fakultas, dan Registrasi. </vt:lpstr>
      <vt:lpstr>Jurusan Kesmas Fakultas Ilmu-ilmu Kesehatan, Unsoed bergabung ke SIA mulai tahun 2007. Pengertian SIA :  </vt:lpstr>
      <vt:lpstr>Penggunaan SIA User group mahasiswa adalah : </vt:lpstr>
      <vt:lpstr>Sebelum mahasiswa melakukan proses pembelajaran, mahasiswa diwajibkan merencanakan studi, salah satunya dengan cara melakukan pengisian KRS Online diprogram SIA. Syarat seorang mahasiswa melakukan KRS Online di SIA adalah: </vt:lpstr>
      <vt:lpstr>Langkah yang harus dilakukan dalam menggunakan SIA untuk pengisian KRS adalah dengan cara mengunduh dan mempelajari 3 hal yang ada di website: www.kesmas.unsoed.ac.id tentang : </vt:lpstr>
      <vt:lpstr>Petunjuk Penggunaan e-SIA untuk Pengisian KRS Group Mahasiswa. Petunjuk Pedoman Penggunaan e-SIA untuk Pengisian KRS Group Mahasiswa, merupakan hal yang wajib dimengerti dan dipahami oleh setiap mahasiswa sebagai pedoman dalam pengisian KRS pada setiap awal semester (yaitu Februari dan Agustus).   </vt:lpstr>
      <vt:lpstr>PowerPoint Presentation</vt:lpstr>
      <vt:lpstr>Nomor Induk Mahasiswa (NIM)  Bagaiman membaca dan menulis NIM mahasiswa?  NIM S1 yang ada di Unsoed terdiri dari 9 karakter/digit.  1. I1A016001 (Jurusan Kesmas) 2. I1B016001 (Jurusan Keperawatan)  3. I1C016001 (Jurusan Farmasi) 4. I1D016001 (Prodi Gizi) 5. I1E016001 (Prodi PJKR)  Penulisan NIM pada SIA wajib sesuai dengan ketentuan tersebut, kalau tidak maka sistem akan menolaknya. Perhatian! : penulisan 1 (angka) bukan I (i/huruf)                    penulisan 0 (nol) bukan O (huruf) </vt:lpstr>
      <vt:lpstr>Step lebih jelas, langsung praktek pengisian KRS Online.... Berikut!!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Informasi Akademik (SIA) Universitas Jenderal Soedirman Group Mahasiswa</dc:title>
  <dc:creator>me</dc:creator>
  <cp:lastModifiedBy>me</cp:lastModifiedBy>
  <cp:revision>16</cp:revision>
  <dcterms:created xsi:type="dcterms:W3CDTF">2016-04-27T02:41:59Z</dcterms:created>
  <dcterms:modified xsi:type="dcterms:W3CDTF">2016-08-23T09:06:32Z</dcterms:modified>
</cp:coreProperties>
</file>